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8" r:id="rId5"/>
    <p:sldId id="259" r:id="rId6"/>
    <p:sldId id="264" r:id="rId7"/>
    <p:sldId id="265" r:id="rId8"/>
    <p:sldId id="266" r:id="rId9"/>
    <p:sldId id="267" r:id="rId10"/>
    <p:sldId id="282" r:id="rId11"/>
    <p:sldId id="260" r:id="rId12"/>
    <p:sldId id="284" r:id="rId13"/>
    <p:sldId id="28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055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98240\Desktop\&#24037;&#20316;&#31807;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98240\Desktop\&#24037;&#20316;&#31807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D(Ptr)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0.0598119438271163"/>
                  <c:y val="-0.40671843102945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0.0631651862673369"/>
                  <c:y val="-0.4020888013998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0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0698716711477779"/>
                  <c:y val="-0.4483850976961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1e-5</c:v>
                </c:pt>
                <c:pt idx="2">
                  <c:v>1.5e-5</c:v>
                </c:pt>
                <c:pt idx="3">
                  <c:v>2e-5</c:v>
                </c:pt>
                <c:pt idx="4">
                  <c:v>3e-5</c:v>
                </c:pt>
                <c:pt idx="5">
                  <c:v>4e-5</c:v>
                </c:pt>
                <c:pt idx="6">
                  <c:v>5e-5</c:v>
                </c:pt>
                <c:pt idx="7">
                  <c:v>6e-5</c:v>
                </c:pt>
                <c:pt idx="8">
                  <c:v>7e-5</c:v>
                </c:pt>
                <c:pt idx="9">
                  <c:v>8e-5</c:v>
                </c:pt>
                <c:pt idx="10">
                  <c:v>9e-5</c:v>
                </c:pt>
                <c:pt idx="11">
                  <c:v>0.0001</c:v>
                </c:pt>
                <c:pt idx="12">
                  <c:v>0.000125</c:v>
                </c:pt>
                <c:pt idx="13">
                  <c:v>0.00015</c:v>
                </c:pt>
                <c:pt idx="14">
                  <c:v>0.00017</c:v>
                </c:pt>
                <c:pt idx="15">
                  <c:v>0.0002</c:v>
                </c:pt>
                <c:pt idx="16">
                  <c:v>0.000225</c:v>
                </c:pt>
                <c:pt idx="17">
                  <c:v>0.00025</c:v>
                </c:pt>
                <c:pt idx="18">
                  <c:v>0.00026</c:v>
                </c:pt>
                <c:pt idx="19">
                  <c:v>0.00028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1.69417</c:v>
                </c:pt>
                <c:pt idx="1">
                  <c:v>1.64905</c:v>
                </c:pt>
                <c:pt idx="2">
                  <c:v>1.64558</c:v>
                </c:pt>
                <c:pt idx="3">
                  <c:v>1.62976</c:v>
                </c:pt>
                <c:pt idx="4">
                  <c:v>1.60837</c:v>
                </c:pt>
                <c:pt idx="5">
                  <c:v>1.58097</c:v>
                </c:pt>
                <c:pt idx="6">
                  <c:v>1.53041</c:v>
                </c:pt>
                <c:pt idx="7">
                  <c:v>1.52456</c:v>
                </c:pt>
                <c:pt idx="8">
                  <c:v>1.48329</c:v>
                </c:pt>
                <c:pt idx="9">
                  <c:v>1.50102</c:v>
                </c:pt>
                <c:pt idx="10">
                  <c:v>1.44682</c:v>
                </c:pt>
                <c:pt idx="11">
                  <c:v>1.44238</c:v>
                </c:pt>
                <c:pt idx="12">
                  <c:v>1.4424</c:v>
                </c:pt>
                <c:pt idx="13">
                  <c:v>1.41509</c:v>
                </c:pt>
                <c:pt idx="14">
                  <c:v>1.34899</c:v>
                </c:pt>
                <c:pt idx="15">
                  <c:v>1.29002</c:v>
                </c:pt>
                <c:pt idx="16">
                  <c:v>1.16922</c:v>
                </c:pt>
                <c:pt idx="17">
                  <c:v>1.08259</c:v>
                </c:pt>
                <c:pt idx="18">
                  <c:v>1.09176</c:v>
                </c:pt>
                <c:pt idx="19">
                  <c:v>1.08013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70392"/>
        <c:axId val="695671672"/>
      </c:scatterChart>
      <c:valAx>
        <c:axId val="695670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Ptr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5671672"/>
        <c:crossesAt val="0"/>
        <c:crossBetween val="midCat"/>
        <c:majorUnit val="2e-5"/>
      </c:valAx>
      <c:valAx>
        <c:axId val="695671672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D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5670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D(Ptr)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0.0598119438271163"/>
                  <c:y val="-0.40671843102945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0.0631651862673369"/>
                  <c:y val="-0.4020888013998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0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0.0698716711477779"/>
                  <c:y val="-0.4483850976961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>
                <c:manualLayout>
                  <c:x val="-0.018663184293879"/>
                  <c:y val="-0.42728641270842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1e-5</c:v>
                </c:pt>
                <c:pt idx="2">
                  <c:v>1.5e-5</c:v>
                </c:pt>
                <c:pt idx="3">
                  <c:v>2e-5</c:v>
                </c:pt>
                <c:pt idx="4">
                  <c:v>3e-5</c:v>
                </c:pt>
                <c:pt idx="5">
                  <c:v>4e-5</c:v>
                </c:pt>
                <c:pt idx="6">
                  <c:v>5e-5</c:v>
                </c:pt>
                <c:pt idx="7">
                  <c:v>6e-5</c:v>
                </c:pt>
                <c:pt idx="8">
                  <c:v>7e-5</c:v>
                </c:pt>
                <c:pt idx="9">
                  <c:v>8e-5</c:v>
                </c:pt>
                <c:pt idx="10">
                  <c:v>9e-5</c:v>
                </c:pt>
                <c:pt idx="11">
                  <c:v>0.0001</c:v>
                </c:pt>
                <c:pt idx="12">
                  <c:v>0.000125</c:v>
                </c:pt>
                <c:pt idx="13">
                  <c:v>0.00015</c:v>
                </c:pt>
                <c:pt idx="14">
                  <c:v>0.00017</c:v>
                </c:pt>
                <c:pt idx="15">
                  <c:v>0.0002</c:v>
                </c:pt>
                <c:pt idx="16">
                  <c:v>0.000225</c:v>
                </c:pt>
                <c:pt idx="17">
                  <c:v>0.00025</c:v>
                </c:pt>
                <c:pt idx="18">
                  <c:v>0.00026</c:v>
                </c:pt>
                <c:pt idx="19">
                  <c:v>0.00028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1.69417</c:v>
                </c:pt>
                <c:pt idx="1">
                  <c:v>1.64905</c:v>
                </c:pt>
                <c:pt idx="2">
                  <c:v>1.64558</c:v>
                </c:pt>
                <c:pt idx="3">
                  <c:v>1.62976</c:v>
                </c:pt>
                <c:pt idx="4">
                  <c:v>1.60837</c:v>
                </c:pt>
                <c:pt idx="5">
                  <c:v>1.58097</c:v>
                </c:pt>
                <c:pt idx="6">
                  <c:v>1.53041</c:v>
                </c:pt>
                <c:pt idx="7">
                  <c:v>1.52456</c:v>
                </c:pt>
                <c:pt idx="8">
                  <c:v>1.48329</c:v>
                </c:pt>
                <c:pt idx="9">
                  <c:v>1.50102</c:v>
                </c:pt>
                <c:pt idx="10">
                  <c:v>1.44682</c:v>
                </c:pt>
                <c:pt idx="11">
                  <c:v>1.44238</c:v>
                </c:pt>
                <c:pt idx="12">
                  <c:v>1.4424</c:v>
                </c:pt>
                <c:pt idx="13">
                  <c:v>1.41509</c:v>
                </c:pt>
                <c:pt idx="14">
                  <c:v>1.34899</c:v>
                </c:pt>
                <c:pt idx="15">
                  <c:v>1.29002</c:v>
                </c:pt>
                <c:pt idx="16">
                  <c:v>1.16922</c:v>
                </c:pt>
                <c:pt idx="17">
                  <c:v>1.08259</c:v>
                </c:pt>
                <c:pt idx="18">
                  <c:v>1.09176</c:v>
                </c:pt>
                <c:pt idx="19">
                  <c:v>1.08013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70392"/>
        <c:axId val="695671672"/>
      </c:scatterChart>
      <c:valAx>
        <c:axId val="695670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Ptr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5671672"/>
        <c:crossesAt val="0"/>
        <c:crossBetween val="midCat"/>
        <c:majorUnit val="2e-5"/>
      </c:valAx>
      <c:valAx>
        <c:axId val="695671672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D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5670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209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îŝḻïḍê"/>
          <p:cNvSpPr/>
          <p:nvPr/>
        </p:nvSpPr>
        <p:spPr bwMode="auto">
          <a:xfrm rot="5400000">
            <a:off x="36513" y="3944938"/>
            <a:ext cx="2876550" cy="294957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530" h="4645">
                <a:moveTo>
                  <a:pt x="1165" y="3817"/>
                </a:moveTo>
                <a:lnTo>
                  <a:pt x="2134" y="4645"/>
                </a:lnTo>
                <a:lnTo>
                  <a:pt x="636" y="4645"/>
                </a:lnTo>
                <a:lnTo>
                  <a:pt x="1165" y="3817"/>
                </a:lnTo>
                <a:close/>
                <a:moveTo>
                  <a:pt x="1169" y="3810"/>
                </a:moveTo>
                <a:lnTo>
                  <a:pt x="1165" y="3817"/>
                </a:lnTo>
                <a:lnTo>
                  <a:pt x="1164" y="3816"/>
                </a:lnTo>
                <a:lnTo>
                  <a:pt x="1169" y="3810"/>
                </a:lnTo>
                <a:close/>
                <a:moveTo>
                  <a:pt x="3804" y="3465"/>
                </a:moveTo>
                <a:lnTo>
                  <a:pt x="2771" y="4645"/>
                </a:lnTo>
                <a:lnTo>
                  <a:pt x="2448" y="4645"/>
                </a:lnTo>
                <a:lnTo>
                  <a:pt x="2328" y="3695"/>
                </a:lnTo>
                <a:lnTo>
                  <a:pt x="3804" y="3465"/>
                </a:lnTo>
                <a:close/>
                <a:moveTo>
                  <a:pt x="3804" y="3465"/>
                </a:moveTo>
                <a:lnTo>
                  <a:pt x="4530" y="3595"/>
                </a:lnTo>
                <a:lnTo>
                  <a:pt x="4530" y="4645"/>
                </a:lnTo>
                <a:lnTo>
                  <a:pt x="4231" y="4645"/>
                </a:lnTo>
                <a:lnTo>
                  <a:pt x="3804" y="3465"/>
                </a:lnTo>
                <a:close/>
                <a:moveTo>
                  <a:pt x="0" y="2833"/>
                </a:moveTo>
                <a:lnTo>
                  <a:pt x="1164" y="3816"/>
                </a:lnTo>
                <a:lnTo>
                  <a:pt x="636" y="4645"/>
                </a:lnTo>
                <a:lnTo>
                  <a:pt x="266" y="4645"/>
                </a:lnTo>
                <a:lnTo>
                  <a:pt x="0" y="2833"/>
                </a:lnTo>
                <a:close/>
                <a:moveTo>
                  <a:pt x="2009" y="2462"/>
                </a:moveTo>
                <a:lnTo>
                  <a:pt x="2009" y="2463"/>
                </a:lnTo>
                <a:lnTo>
                  <a:pt x="1998" y="2471"/>
                </a:lnTo>
                <a:lnTo>
                  <a:pt x="2006" y="2463"/>
                </a:lnTo>
                <a:lnTo>
                  <a:pt x="2009" y="2462"/>
                </a:lnTo>
                <a:close/>
                <a:moveTo>
                  <a:pt x="2015" y="2460"/>
                </a:moveTo>
                <a:lnTo>
                  <a:pt x="2015" y="2460"/>
                </a:lnTo>
                <a:lnTo>
                  <a:pt x="2015" y="2460"/>
                </a:lnTo>
                <a:close/>
                <a:moveTo>
                  <a:pt x="2031" y="2454"/>
                </a:moveTo>
                <a:lnTo>
                  <a:pt x="2042" y="2460"/>
                </a:lnTo>
                <a:lnTo>
                  <a:pt x="2328" y="3695"/>
                </a:lnTo>
                <a:lnTo>
                  <a:pt x="1169" y="3810"/>
                </a:lnTo>
                <a:lnTo>
                  <a:pt x="2009" y="2471"/>
                </a:lnTo>
                <a:lnTo>
                  <a:pt x="2009" y="2463"/>
                </a:lnTo>
                <a:lnTo>
                  <a:pt x="2015" y="2460"/>
                </a:lnTo>
                <a:lnTo>
                  <a:pt x="2031" y="2454"/>
                </a:lnTo>
                <a:close/>
                <a:moveTo>
                  <a:pt x="2042" y="2454"/>
                </a:moveTo>
                <a:lnTo>
                  <a:pt x="2031" y="2454"/>
                </a:lnTo>
                <a:lnTo>
                  <a:pt x="2042" y="2454"/>
                </a:lnTo>
                <a:close/>
                <a:moveTo>
                  <a:pt x="4392" y="1949"/>
                </a:moveTo>
                <a:lnTo>
                  <a:pt x="4408" y="1966"/>
                </a:lnTo>
                <a:lnTo>
                  <a:pt x="3804" y="3465"/>
                </a:lnTo>
                <a:lnTo>
                  <a:pt x="2042" y="2454"/>
                </a:lnTo>
                <a:lnTo>
                  <a:pt x="4392" y="1949"/>
                </a:lnTo>
                <a:close/>
                <a:moveTo>
                  <a:pt x="4419" y="1944"/>
                </a:moveTo>
                <a:lnTo>
                  <a:pt x="4530" y="1973"/>
                </a:lnTo>
                <a:lnTo>
                  <a:pt x="4530" y="2143"/>
                </a:lnTo>
                <a:lnTo>
                  <a:pt x="4408" y="1966"/>
                </a:lnTo>
                <a:lnTo>
                  <a:pt x="4419" y="1944"/>
                </a:lnTo>
                <a:close/>
                <a:moveTo>
                  <a:pt x="4387" y="1936"/>
                </a:moveTo>
                <a:lnTo>
                  <a:pt x="4397" y="1938"/>
                </a:lnTo>
                <a:lnTo>
                  <a:pt x="4408" y="1944"/>
                </a:lnTo>
                <a:lnTo>
                  <a:pt x="4392" y="1949"/>
                </a:lnTo>
                <a:lnTo>
                  <a:pt x="4387" y="1936"/>
                </a:lnTo>
                <a:close/>
                <a:moveTo>
                  <a:pt x="4386" y="1933"/>
                </a:moveTo>
                <a:lnTo>
                  <a:pt x="4419" y="1944"/>
                </a:lnTo>
                <a:lnTo>
                  <a:pt x="4397" y="1938"/>
                </a:lnTo>
                <a:lnTo>
                  <a:pt x="4386" y="1933"/>
                </a:lnTo>
                <a:close/>
                <a:moveTo>
                  <a:pt x="4375" y="1933"/>
                </a:moveTo>
                <a:lnTo>
                  <a:pt x="4386" y="1933"/>
                </a:lnTo>
                <a:lnTo>
                  <a:pt x="4387" y="1936"/>
                </a:lnTo>
                <a:lnTo>
                  <a:pt x="4375" y="1933"/>
                </a:lnTo>
                <a:close/>
                <a:moveTo>
                  <a:pt x="2970" y="1208"/>
                </a:moveTo>
                <a:lnTo>
                  <a:pt x="4375" y="1933"/>
                </a:lnTo>
                <a:lnTo>
                  <a:pt x="2886" y="1318"/>
                </a:lnTo>
                <a:lnTo>
                  <a:pt x="2970" y="1208"/>
                </a:lnTo>
                <a:close/>
                <a:moveTo>
                  <a:pt x="1339" y="681"/>
                </a:moveTo>
                <a:lnTo>
                  <a:pt x="2886" y="1318"/>
                </a:lnTo>
                <a:lnTo>
                  <a:pt x="2031" y="2438"/>
                </a:lnTo>
                <a:lnTo>
                  <a:pt x="2031" y="2454"/>
                </a:lnTo>
                <a:lnTo>
                  <a:pt x="2015" y="2460"/>
                </a:lnTo>
                <a:lnTo>
                  <a:pt x="2009" y="2462"/>
                </a:lnTo>
                <a:lnTo>
                  <a:pt x="2009" y="2460"/>
                </a:lnTo>
                <a:lnTo>
                  <a:pt x="2006" y="2463"/>
                </a:lnTo>
                <a:lnTo>
                  <a:pt x="1982" y="2471"/>
                </a:lnTo>
                <a:lnTo>
                  <a:pt x="0" y="2833"/>
                </a:lnTo>
                <a:lnTo>
                  <a:pt x="1339" y="681"/>
                </a:lnTo>
                <a:close/>
                <a:moveTo>
                  <a:pt x="4090" y="0"/>
                </a:moveTo>
                <a:lnTo>
                  <a:pt x="2981" y="1197"/>
                </a:lnTo>
                <a:lnTo>
                  <a:pt x="2970" y="1208"/>
                </a:lnTo>
                <a:lnTo>
                  <a:pt x="1339" y="681"/>
                </a:lnTo>
                <a:lnTo>
                  <a:pt x="4090" y="0"/>
                </a:lnTo>
                <a:close/>
                <a:moveTo>
                  <a:pt x="4090" y="0"/>
                </a:moveTo>
                <a:lnTo>
                  <a:pt x="4530" y="193"/>
                </a:lnTo>
                <a:lnTo>
                  <a:pt x="4530" y="1837"/>
                </a:lnTo>
                <a:lnTo>
                  <a:pt x="4375" y="1933"/>
                </a:lnTo>
                <a:lnTo>
                  <a:pt x="409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p>
            <a:pPr algn="ctr"/>
          </a:p>
        </p:txBody>
      </p:sp>
      <p:sp>
        <p:nvSpPr>
          <p:cNvPr id="132" name="îŝḻïḍê"/>
          <p:cNvSpPr/>
          <p:nvPr/>
        </p:nvSpPr>
        <p:spPr bwMode="auto">
          <a:xfrm rot="5400000">
            <a:off x="8918067" y="-229743"/>
            <a:ext cx="3044190" cy="3503676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4794" h="5518">
                <a:moveTo>
                  <a:pt x="0" y="5505"/>
                </a:moveTo>
                <a:lnTo>
                  <a:pt x="836" y="5505"/>
                </a:lnTo>
                <a:lnTo>
                  <a:pt x="0" y="5518"/>
                </a:lnTo>
                <a:lnTo>
                  <a:pt x="0" y="5505"/>
                </a:lnTo>
                <a:close/>
                <a:moveTo>
                  <a:pt x="0" y="4073"/>
                </a:moveTo>
                <a:lnTo>
                  <a:pt x="1028" y="4259"/>
                </a:lnTo>
                <a:lnTo>
                  <a:pt x="0" y="5219"/>
                </a:lnTo>
                <a:lnTo>
                  <a:pt x="0" y="4073"/>
                </a:lnTo>
                <a:close/>
                <a:moveTo>
                  <a:pt x="2702" y="4050"/>
                </a:moveTo>
                <a:lnTo>
                  <a:pt x="2148" y="5516"/>
                </a:lnTo>
                <a:lnTo>
                  <a:pt x="836" y="5505"/>
                </a:lnTo>
                <a:lnTo>
                  <a:pt x="1028" y="4259"/>
                </a:lnTo>
                <a:lnTo>
                  <a:pt x="2702" y="4050"/>
                </a:lnTo>
                <a:close/>
                <a:moveTo>
                  <a:pt x="3993" y="3007"/>
                </a:moveTo>
                <a:lnTo>
                  <a:pt x="4080" y="3023"/>
                </a:lnTo>
                <a:lnTo>
                  <a:pt x="3850" y="4045"/>
                </a:lnTo>
                <a:lnTo>
                  <a:pt x="3993" y="3007"/>
                </a:lnTo>
                <a:close/>
                <a:moveTo>
                  <a:pt x="1028" y="4226"/>
                </a:moveTo>
                <a:lnTo>
                  <a:pt x="40" y="2727"/>
                </a:lnTo>
                <a:lnTo>
                  <a:pt x="1028" y="4226"/>
                </a:lnTo>
                <a:close/>
                <a:moveTo>
                  <a:pt x="0" y="2727"/>
                </a:moveTo>
                <a:lnTo>
                  <a:pt x="40" y="2727"/>
                </a:lnTo>
                <a:lnTo>
                  <a:pt x="0" y="2890"/>
                </a:lnTo>
                <a:lnTo>
                  <a:pt x="0" y="2727"/>
                </a:lnTo>
                <a:close/>
                <a:moveTo>
                  <a:pt x="2477" y="2721"/>
                </a:moveTo>
                <a:lnTo>
                  <a:pt x="1028" y="4259"/>
                </a:lnTo>
                <a:lnTo>
                  <a:pt x="1028" y="4226"/>
                </a:lnTo>
                <a:lnTo>
                  <a:pt x="1193" y="2724"/>
                </a:lnTo>
                <a:lnTo>
                  <a:pt x="2477" y="2721"/>
                </a:lnTo>
                <a:close/>
                <a:moveTo>
                  <a:pt x="2477" y="2721"/>
                </a:moveTo>
                <a:lnTo>
                  <a:pt x="3850" y="4045"/>
                </a:lnTo>
                <a:lnTo>
                  <a:pt x="2702" y="4050"/>
                </a:lnTo>
                <a:lnTo>
                  <a:pt x="2477" y="2721"/>
                </a:lnTo>
                <a:close/>
                <a:moveTo>
                  <a:pt x="1193" y="2721"/>
                </a:moveTo>
                <a:lnTo>
                  <a:pt x="1193" y="2724"/>
                </a:lnTo>
                <a:lnTo>
                  <a:pt x="40" y="2727"/>
                </a:lnTo>
                <a:lnTo>
                  <a:pt x="1193" y="2721"/>
                </a:lnTo>
                <a:close/>
                <a:moveTo>
                  <a:pt x="4141" y="1931"/>
                </a:moveTo>
                <a:lnTo>
                  <a:pt x="4080" y="3023"/>
                </a:lnTo>
                <a:lnTo>
                  <a:pt x="4007" y="2903"/>
                </a:lnTo>
                <a:lnTo>
                  <a:pt x="4141" y="1931"/>
                </a:lnTo>
                <a:close/>
                <a:moveTo>
                  <a:pt x="3131" y="1464"/>
                </a:moveTo>
                <a:lnTo>
                  <a:pt x="4007" y="2903"/>
                </a:lnTo>
                <a:lnTo>
                  <a:pt x="3993" y="3007"/>
                </a:lnTo>
                <a:lnTo>
                  <a:pt x="2477" y="2721"/>
                </a:lnTo>
                <a:lnTo>
                  <a:pt x="3131" y="1464"/>
                </a:lnTo>
                <a:close/>
                <a:moveTo>
                  <a:pt x="3131" y="1464"/>
                </a:moveTo>
                <a:lnTo>
                  <a:pt x="4794" y="1508"/>
                </a:lnTo>
                <a:lnTo>
                  <a:pt x="4141" y="1931"/>
                </a:lnTo>
                <a:lnTo>
                  <a:pt x="3131" y="1464"/>
                </a:lnTo>
                <a:close/>
                <a:moveTo>
                  <a:pt x="1363" y="1415"/>
                </a:moveTo>
                <a:lnTo>
                  <a:pt x="2477" y="2721"/>
                </a:lnTo>
                <a:lnTo>
                  <a:pt x="1193" y="2721"/>
                </a:lnTo>
                <a:lnTo>
                  <a:pt x="1363" y="1415"/>
                </a:lnTo>
                <a:close/>
                <a:moveTo>
                  <a:pt x="0" y="1271"/>
                </a:moveTo>
                <a:lnTo>
                  <a:pt x="1363" y="1415"/>
                </a:lnTo>
                <a:lnTo>
                  <a:pt x="40" y="2727"/>
                </a:lnTo>
                <a:lnTo>
                  <a:pt x="0" y="2637"/>
                </a:lnTo>
                <a:lnTo>
                  <a:pt x="0" y="1271"/>
                </a:lnTo>
                <a:close/>
                <a:moveTo>
                  <a:pt x="4141" y="25"/>
                </a:moveTo>
                <a:lnTo>
                  <a:pt x="4794" y="1508"/>
                </a:lnTo>
                <a:lnTo>
                  <a:pt x="3643" y="735"/>
                </a:lnTo>
                <a:lnTo>
                  <a:pt x="4141" y="25"/>
                </a:lnTo>
                <a:close/>
                <a:moveTo>
                  <a:pt x="2598" y="25"/>
                </a:moveTo>
                <a:lnTo>
                  <a:pt x="2620" y="47"/>
                </a:lnTo>
                <a:lnTo>
                  <a:pt x="2609" y="47"/>
                </a:lnTo>
                <a:lnTo>
                  <a:pt x="2598" y="25"/>
                </a:lnTo>
                <a:close/>
                <a:moveTo>
                  <a:pt x="2671" y="0"/>
                </a:moveTo>
                <a:lnTo>
                  <a:pt x="4138" y="0"/>
                </a:lnTo>
                <a:lnTo>
                  <a:pt x="4141" y="25"/>
                </a:lnTo>
                <a:lnTo>
                  <a:pt x="2620" y="47"/>
                </a:lnTo>
                <a:lnTo>
                  <a:pt x="2671" y="0"/>
                </a:lnTo>
                <a:close/>
                <a:moveTo>
                  <a:pt x="2581" y="0"/>
                </a:moveTo>
                <a:lnTo>
                  <a:pt x="2602" y="0"/>
                </a:lnTo>
                <a:lnTo>
                  <a:pt x="2598" y="25"/>
                </a:lnTo>
                <a:lnTo>
                  <a:pt x="2581" y="0"/>
                </a:lnTo>
                <a:close/>
                <a:moveTo>
                  <a:pt x="852" y="0"/>
                </a:moveTo>
                <a:lnTo>
                  <a:pt x="2345" y="0"/>
                </a:lnTo>
                <a:lnTo>
                  <a:pt x="2609" y="47"/>
                </a:lnTo>
                <a:lnTo>
                  <a:pt x="2609" y="58"/>
                </a:lnTo>
                <a:lnTo>
                  <a:pt x="2620" y="47"/>
                </a:lnTo>
                <a:lnTo>
                  <a:pt x="3643" y="735"/>
                </a:lnTo>
                <a:lnTo>
                  <a:pt x="3131" y="1464"/>
                </a:lnTo>
                <a:lnTo>
                  <a:pt x="1363" y="1415"/>
                </a:lnTo>
                <a:lnTo>
                  <a:pt x="852" y="0"/>
                </a:lnTo>
                <a:close/>
                <a:moveTo>
                  <a:pt x="0" y="0"/>
                </a:moveTo>
                <a:lnTo>
                  <a:pt x="497" y="0"/>
                </a:lnTo>
                <a:lnTo>
                  <a:pt x="0" y="567"/>
                </a:lnTo>
                <a:lnTo>
                  <a:pt x="0" y="0"/>
                </a:lnTo>
                <a:close/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wrap="square" anchor="ctr">
            <a:noAutofit/>
          </a:bodyPr>
          <a:p>
            <a:pPr algn="ctr"/>
          </a:p>
        </p:txBody>
      </p:sp>
      <p:sp>
        <p:nvSpPr>
          <p:cNvPr id="137" name="文本框 136"/>
          <p:cNvSpPr txBox="1"/>
          <p:nvPr/>
        </p:nvSpPr>
        <p:spPr>
          <a:xfrm>
            <a:off x="1898650" y="1952625"/>
            <a:ext cx="839470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>
                <a:solidFill>
                  <a:schemeClr val="bg2">
                    <a:lumMod val="50000"/>
                  </a:schemeClr>
                </a:solidFill>
              </a:rPr>
              <a:t>Diffusion-Limited </a:t>
            </a:r>
            <a:r>
              <a:rPr lang="en-US" altLang="zh-CN" sz="8000">
                <a:solidFill>
                  <a:schemeClr val="bg2">
                    <a:lumMod val="50000"/>
                  </a:schemeClr>
                </a:solidFill>
              </a:rPr>
              <a:t>Aggregation</a:t>
            </a:r>
            <a:endParaRPr lang="en-US" altLang="zh-CN" sz="800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altLang="zh-CN" sz="4400">
              <a:solidFill>
                <a:schemeClr val="bg2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424815" y="356235"/>
            <a:ext cx="375094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endParaRPr lang="zh-CN" alt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152765" y="-5080"/>
            <a:ext cx="6293485" cy="6715760"/>
            <a:chOff x="14102" y="1340"/>
            <a:chExt cx="7384" cy="7879"/>
          </a:xfrm>
        </p:grpSpPr>
        <p:sp>
          <p:nvSpPr>
            <p:cNvPr id="11" name="弧形 10"/>
            <p:cNvSpPr/>
            <p:nvPr/>
          </p:nvSpPr>
          <p:spPr>
            <a:xfrm rot="16200000">
              <a:off x="14387" y="1841"/>
              <a:ext cx="7120" cy="7078"/>
            </a:xfrm>
            <a:prstGeom prst="arc">
              <a:avLst>
                <a:gd name="adj1" fmla="val 10880038"/>
                <a:gd name="adj2" fmla="val 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ïşļîḓè"/>
            <p:cNvSpPr/>
            <p:nvPr/>
          </p:nvSpPr>
          <p:spPr>
            <a:xfrm flipH="1">
              <a:off x="17576" y="1340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5" name="ïŝlïdè"/>
            <p:cNvSpPr/>
            <p:nvPr/>
          </p:nvSpPr>
          <p:spPr>
            <a:xfrm flipH="1">
              <a:off x="15254" y="2228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6" name="i$1ídê"/>
            <p:cNvSpPr/>
            <p:nvPr/>
          </p:nvSpPr>
          <p:spPr>
            <a:xfrm flipH="1">
              <a:off x="14131" y="3924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7" name="îS1íḑé"/>
            <p:cNvSpPr/>
            <p:nvPr/>
          </p:nvSpPr>
          <p:spPr>
            <a:xfrm flipH="1">
              <a:off x="14102" y="5885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8" name="îṣlïḍê"/>
            <p:cNvSpPr/>
            <p:nvPr/>
          </p:nvSpPr>
          <p:spPr>
            <a:xfrm flipH="1">
              <a:off x="15470" y="7734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9" name="iṧḷiḍe"/>
            <p:cNvSpPr/>
            <p:nvPr/>
          </p:nvSpPr>
          <p:spPr>
            <a:xfrm flipH="1">
              <a:off x="17576" y="8461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27835" y="571500"/>
            <a:ext cx="369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pTr = 0.0001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7124065" y="1533525"/>
            <a:ext cx="46723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Picture analysis:</a:t>
            </a:r>
            <a:endParaRPr lang="en-US" altLang="zh-CN"/>
          </a:p>
          <a:p>
            <a:r>
              <a:rPr lang="en-US" altLang="zh-CN"/>
              <a:t>        As we can see the three pictures, the first one is relatively symmetry, the second picture comparing the first has a trend to sprawl in the horizontal direction. In the third picture, we can indicate that the symmetry is broken, because the sprawling orientation concentrate more on the up and right.</a:t>
            </a:r>
            <a:endParaRPr lang="en-US" altLang="zh-CN"/>
          </a:p>
          <a:p>
            <a:r>
              <a:rPr lang="en-US" altLang="zh-CN"/>
              <a:t>        The reason is with the pTr rising, the  random moving seed is more likely to end move , break the balance and thus form a new settled seed and a new balance.</a:t>
            </a:r>
            <a:endParaRPr lang="en-US" altLang="zh-CN"/>
          </a:p>
        </p:txBody>
      </p:sp>
      <p:pic>
        <p:nvPicPr>
          <p:cNvPr id="15" name="图片 14" descr="屏幕快照 2020-10-28 下午3.45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4475" y="1260475"/>
            <a:ext cx="4124018" cy="2520000"/>
          </a:xfrm>
          <a:prstGeom prst="rect">
            <a:avLst/>
          </a:prstGeom>
        </p:spPr>
      </p:pic>
      <p:pic>
        <p:nvPicPr>
          <p:cNvPr id="17" name="图片 16" descr="屏幕快照 2020-10-28 下午3.45.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" y="4516120"/>
            <a:ext cx="5626100" cy="1308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424815" y="356235"/>
            <a:ext cx="375094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endParaRPr lang="zh-CN" alt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152765" y="-5080"/>
            <a:ext cx="6293485" cy="6715760"/>
            <a:chOff x="14102" y="1340"/>
            <a:chExt cx="7384" cy="7879"/>
          </a:xfrm>
        </p:grpSpPr>
        <p:sp>
          <p:nvSpPr>
            <p:cNvPr id="11" name="弧形 10"/>
            <p:cNvSpPr/>
            <p:nvPr/>
          </p:nvSpPr>
          <p:spPr>
            <a:xfrm rot="16200000">
              <a:off x="14387" y="1841"/>
              <a:ext cx="7120" cy="7078"/>
            </a:xfrm>
            <a:prstGeom prst="arc">
              <a:avLst>
                <a:gd name="adj1" fmla="val 10880038"/>
                <a:gd name="adj2" fmla="val 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ïşļîḓè"/>
            <p:cNvSpPr/>
            <p:nvPr/>
          </p:nvSpPr>
          <p:spPr>
            <a:xfrm flipH="1">
              <a:off x="17576" y="1340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5" name="ïŝlïdè"/>
            <p:cNvSpPr/>
            <p:nvPr/>
          </p:nvSpPr>
          <p:spPr>
            <a:xfrm flipH="1">
              <a:off x="15254" y="2228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6" name="i$1ídê"/>
            <p:cNvSpPr/>
            <p:nvPr/>
          </p:nvSpPr>
          <p:spPr>
            <a:xfrm flipH="1">
              <a:off x="14131" y="3924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7" name="îS1íḑé"/>
            <p:cNvSpPr/>
            <p:nvPr/>
          </p:nvSpPr>
          <p:spPr>
            <a:xfrm flipH="1">
              <a:off x="14102" y="5885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8" name="îṣlïḍê"/>
            <p:cNvSpPr/>
            <p:nvPr/>
          </p:nvSpPr>
          <p:spPr>
            <a:xfrm flipH="1">
              <a:off x="15470" y="7734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9" name="iṧḷiḍe"/>
            <p:cNvSpPr/>
            <p:nvPr/>
          </p:nvSpPr>
          <p:spPr>
            <a:xfrm flipH="1">
              <a:off x="17576" y="8461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48030" y="473710"/>
          <a:ext cx="6439535" cy="278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030"/>
                <a:gridCol w="1537335"/>
                <a:gridCol w="1527175"/>
                <a:gridCol w="1991995"/>
              </a:tblGrid>
              <a:tr h="713740"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L=500  N=20000  Rmin=2  Rmax=202 fact=2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bins=200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pTr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beta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</a:tr>
              <a:tr h="5880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0.00001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0.4438751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2.8336082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1.44387510419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587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0.00005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0.43708012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2.803538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1.</a:t>
                      </a:r>
                      <a:r>
                        <a:rPr lang="en-US" altLang="zh-CN" sz="1600">
                          <a:sym typeface="+mn-ea"/>
                        </a:rPr>
                        <a:t>43708011508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533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0.0001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0.3938977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3.2447798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0.39389769975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48030" y="3573780"/>
            <a:ext cx="64401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As the pTr rising, the values of fractal dimension experience a decline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During the code programming, the pTr more larger , the speed more slower. The reason is  when the value of pTr become larger, the computer's calculation amount increase.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355131" y="1182258"/>
            <a:ext cx="1473868" cy="14738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45277" y="1504216"/>
            <a:ext cx="207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2020</a:t>
            </a:r>
            <a:endParaRPr lang="en-US" altLang="zh-CN" sz="4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98" name="TextBox 7"/>
          <p:cNvSpPr>
            <a:spLocks noChangeArrowheads="1"/>
          </p:cNvSpPr>
          <p:nvPr/>
        </p:nvSpPr>
        <p:spPr bwMode="auto">
          <a:xfrm>
            <a:off x="2005264" y="2896708"/>
            <a:ext cx="87589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kern="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charset="-122"/>
              </a:rPr>
              <a:t>Results&amp;Conclusion</a:t>
            </a:r>
            <a:endParaRPr kumimoji="0" lang="zh-CN" altLang="en-US" sz="4800" b="1" i="0" u="none" strike="noStrike" kern="0" cap="none" spc="6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2893169" y="3810898"/>
            <a:ext cx="6624736" cy="0"/>
          </a:xfrm>
          <a:prstGeom prst="line">
            <a:avLst/>
          </a:prstGeom>
          <a:noFill/>
          <a:ln w="19050" cap="flat" cmpd="sng" algn="ctr">
            <a:solidFill>
              <a:srgbClr val="202A36"/>
            </a:solidFill>
            <a:prstDash val="sysDash"/>
            <a:headEnd type="diamond" w="med" len="med"/>
            <a:tailEnd type="diamond" w="med" len="med"/>
          </a:ln>
          <a:effectLst/>
        </p:spPr>
      </p:cxnSp>
      <p:cxnSp>
        <p:nvCxnSpPr>
          <p:cNvPr id="101" name="直接连接符 100"/>
          <p:cNvCxnSpPr/>
          <p:nvPr/>
        </p:nvCxnSpPr>
        <p:spPr>
          <a:xfrm>
            <a:off x="2893169" y="4274668"/>
            <a:ext cx="6624736" cy="0"/>
          </a:xfrm>
          <a:prstGeom prst="line">
            <a:avLst/>
          </a:prstGeom>
          <a:noFill/>
          <a:ln w="19050" cap="flat" cmpd="sng" algn="ctr">
            <a:solidFill>
              <a:srgbClr val="202A36"/>
            </a:solidFill>
            <a:prstDash val="sysDash"/>
            <a:headEnd type="diamond" w="med" len="med"/>
            <a:tailEnd type="diamond" w="med" len="med"/>
          </a:ln>
          <a:effectLst/>
        </p:spPr>
      </p:cxnSp>
      <p:grpSp>
        <p:nvGrpSpPr>
          <p:cNvPr id="103" name="组合 102"/>
          <p:cNvGrpSpPr/>
          <p:nvPr/>
        </p:nvGrpSpPr>
        <p:grpSpPr>
          <a:xfrm>
            <a:off x="3973289" y="5134662"/>
            <a:ext cx="571870" cy="574400"/>
            <a:chOff x="9096726" y="250316"/>
            <a:chExt cx="626458" cy="629230"/>
          </a:xfrm>
        </p:grpSpPr>
        <p:sp>
          <p:nvSpPr>
            <p:cNvPr id="104" name="Oval 4"/>
            <p:cNvSpPr/>
            <p:nvPr/>
          </p:nvSpPr>
          <p:spPr>
            <a:xfrm>
              <a:off x="9096726" y="250316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9304846" y="396473"/>
              <a:ext cx="210218" cy="336915"/>
              <a:chOff x="4638" y="-33"/>
              <a:chExt cx="667" cy="1069"/>
            </a:xfrm>
            <a:solidFill>
              <a:sysClr val="window" lastClr="FFFFFF"/>
            </a:solidFill>
          </p:grpSpPr>
          <p:sp>
            <p:nvSpPr>
              <p:cNvPr id="106" name="Freeform 5"/>
              <p:cNvSpPr/>
              <p:nvPr/>
            </p:nvSpPr>
            <p:spPr bwMode="auto">
              <a:xfrm>
                <a:off x="4638" y="556"/>
                <a:ext cx="667" cy="480"/>
              </a:xfrm>
              <a:custGeom>
                <a:avLst/>
                <a:gdLst>
                  <a:gd name="T0" fmla="*/ 67 w 67"/>
                  <a:gd name="T1" fmla="*/ 15 h 49"/>
                  <a:gd name="T2" fmla="*/ 52 w 67"/>
                  <a:gd name="T3" fmla="*/ 0 h 49"/>
                  <a:gd name="T4" fmla="*/ 38 w 67"/>
                  <a:gd name="T5" fmla="*/ 24 h 49"/>
                  <a:gd name="T6" fmla="*/ 36 w 67"/>
                  <a:gd name="T7" fmla="*/ 13 h 49"/>
                  <a:gd name="T8" fmla="*/ 38 w 67"/>
                  <a:gd name="T9" fmla="*/ 9 h 49"/>
                  <a:gd name="T10" fmla="*/ 34 w 67"/>
                  <a:gd name="T11" fmla="*/ 5 h 49"/>
                  <a:gd name="T12" fmla="*/ 30 w 67"/>
                  <a:gd name="T13" fmla="*/ 9 h 49"/>
                  <a:gd name="T14" fmla="*/ 31 w 67"/>
                  <a:gd name="T15" fmla="*/ 13 h 49"/>
                  <a:gd name="T16" fmla="*/ 30 w 67"/>
                  <a:gd name="T17" fmla="*/ 24 h 49"/>
                  <a:gd name="T18" fmla="*/ 16 w 67"/>
                  <a:gd name="T19" fmla="*/ 0 h 49"/>
                  <a:gd name="T20" fmla="*/ 1 w 67"/>
                  <a:gd name="T21" fmla="*/ 15 h 49"/>
                  <a:gd name="T22" fmla="*/ 0 w 67"/>
                  <a:gd name="T23" fmla="*/ 15 h 49"/>
                  <a:gd name="T24" fmla="*/ 0 w 67"/>
                  <a:gd name="T25" fmla="*/ 45 h 49"/>
                  <a:gd name="T26" fmla="*/ 1 w 67"/>
                  <a:gd name="T27" fmla="*/ 45 h 49"/>
                  <a:gd name="T28" fmla="*/ 34 w 67"/>
                  <a:gd name="T29" fmla="*/ 49 h 49"/>
                  <a:gd name="T30" fmla="*/ 66 w 67"/>
                  <a:gd name="T31" fmla="*/ 45 h 49"/>
                  <a:gd name="T32" fmla="*/ 67 w 67"/>
                  <a:gd name="T33" fmla="*/ 45 h 49"/>
                  <a:gd name="T34" fmla="*/ 67 w 67"/>
                  <a:gd name="T35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9">
                    <a:moveTo>
                      <a:pt x="67" y="15"/>
                    </a:moveTo>
                    <a:cubicBezTo>
                      <a:pt x="66" y="9"/>
                      <a:pt x="60" y="3"/>
                      <a:pt x="52" y="0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2"/>
                      <a:pt x="38" y="11"/>
                      <a:pt x="38" y="9"/>
                    </a:cubicBezTo>
                    <a:cubicBezTo>
                      <a:pt x="38" y="7"/>
                      <a:pt x="36" y="5"/>
                      <a:pt x="34" y="5"/>
                    </a:cubicBezTo>
                    <a:cubicBezTo>
                      <a:pt x="31" y="5"/>
                      <a:pt x="30" y="7"/>
                      <a:pt x="30" y="9"/>
                    </a:cubicBezTo>
                    <a:cubicBezTo>
                      <a:pt x="30" y="11"/>
                      <a:pt x="30" y="12"/>
                      <a:pt x="31" y="1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3"/>
                      <a:pt x="2" y="9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4" y="47"/>
                      <a:pt x="18" y="49"/>
                      <a:pt x="34" y="49"/>
                    </a:cubicBezTo>
                    <a:cubicBezTo>
                      <a:pt x="50" y="49"/>
                      <a:pt x="63" y="47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15"/>
                      <a:pt x="67" y="15"/>
                      <a:pt x="6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</a:endParaRPr>
              </a:p>
            </p:txBody>
          </p:sp>
          <p:sp>
            <p:nvSpPr>
              <p:cNvPr id="107" name="Freeform 6"/>
              <p:cNvSpPr>
                <a:spLocks noEditPoints="1"/>
              </p:cNvSpPr>
              <p:nvPr/>
            </p:nvSpPr>
            <p:spPr bwMode="auto">
              <a:xfrm>
                <a:off x="4737" y="-33"/>
                <a:ext cx="449" cy="589"/>
              </a:xfrm>
              <a:custGeom>
                <a:avLst/>
                <a:gdLst>
                  <a:gd name="T0" fmla="*/ 3 w 45"/>
                  <a:gd name="T1" fmla="*/ 38 h 60"/>
                  <a:gd name="T2" fmla="*/ 7 w 45"/>
                  <a:gd name="T3" fmla="*/ 43 h 60"/>
                  <a:gd name="T4" fmla="*/ 23 w 45"/>
                  <a:gd name="T5" fmla="*/ 60 h 60"/>
                  <a:gd name="T6" fmla="*/ 40 w 45"/>
                  <a:gd name="T7" fmla="*/ 43 h 60"/>
                  <a:gd name="T8" fmla="*/ 40 w 45"/>
                  <a:gd name="T9" fmla="*/ 43 h 60"/>
                  <a:gd name="T10" fmla="*/ 44 w 45"/>
                  <a:gd name="T11" fmla="*/ 38 h 60"/>
                  <a:gd name="T12" fmla="*/ 41 w 45"/>
                  <a:gd name="T13" fmla="*/ 33 h 60"/>
                  <a:gd name="T14" fmla="*/ 41 w 45"/>
                  <a:gd name="T15" fmla="*/ 33 h 60"/>
                  <a:gd name="T16" fmla="*/ 36 w 45"/>
                  <a:gd name="T17" fmla="*/ 13 h 60"/>
                  <a:gd name="T18" fmla="*/ 12 w 45"/>
                  <a:gd name="T19" fmla="*/ 10 h 60"/>
                  <a:gd name="T20" fmla="*/ 6 w 45"/>
                  <a:gd name="T21" fmla="*/ 33 h 60"/>
                  <a:gd name="T22" fmla="*/ 6 w 45"/>
                  <a:gd name="T23" fmla="*/ 33 h 60"/>
                  <a:gd name="T24" fmla="*/ 3 w 45"/>
                  <a:gd name="T25" fmla="*/ 38 h 60"/>
                  <a:gd name="T26" fmla="*/ 8 w 45"/>
                  <a:gd name="T27" fmla="*/ 34 h 60"/>
                  <a:gd name="T28" fmla="*/ 8 w 45"/>
                  <a:gd name="T29" fmla="*/ 34 h 60"/>
                  <a:gd name="T30" fmla="*/ 8 w 45"/>
                  <a:gd name="T31" fmla="*/ 34 h 60"/>
                  <a:gd name="T32" fmla="*/ 8 w 45"/>
                  <a:gd name="T33" fmla="*/ 32 h 60"/>
                  <a:gd name="T34" fmla="*/ 9 w 45"/>
                  <a:gd name="T35" fmla="*/ 25 h 60"/>
                  <a:gd name="T36" fmla="*/ 11 w 45"/>
                  <a:gd name="T37" fmla="*/ 23 h 60"/>
                  <a:gd name="T38" fmla="*/ 29 w 45"/>
                  <a:gd name="T39" fmla="*/ 19 h 60"/>
                  <a:gd name="T40" fmla="*/ 38 w 45"/>
                  <a:gd name="T41" fmla="*/ 34 h 60"/>
                  <a:gd name="T42" fmla="*/ 38 w 45"/>
                  <a:gd name="T43" fmla="*/ 34 h 60"/>
                  <a:gd name="T44" fmla="*/ 39 w 45"/>
                  <a:gd name="T45" fmla="*/ 34 h 60"/>
                  <a:gd name="T46" fmla="*/ 40 w 45"/>
                  <a:gd name="T47" fmla="*/ 34 h 60"/>
                  <a:gd name="T48" fmla="*/ 42 w 45"/>
                  <a:gd name="T49" fmla="*/ 35 h 60"/>
                  <a:gd name="T50" fmla="*/ 43 w 45"/>
                  <a:gd name="T51" fmla="*/ 38 h 60"/>
                  <a:gd name="T52" fmla="*/ 42 w 45"/>
                  <a:gd name="T53" fmla="*/ 41 h 60"/>
                  <a:gd name="T54" fmla="*/ 40 w 45"/>
                  <a:gd name="T55" fmla="*/ 42 h 60"/>
                  <a:gd name="T56" fmla="*/ 40 w 45"/>
                  <a:gd name="T57" fmla="*/ 42 h 60"/>
                  <a:gd name="T58" fmla="*/ 39 w 45"/>
                  <a:gd name="T59" fmla="*/ 42 h 60"/>
                  <a:gd name="T60" fmla="*/ 38 w 45"/>
                  <a:gd name="T61" fmla="*/ 43 h 60"/>
                  <a:gd name="T62" fmla="*/ 33 w 45"/>
                  <a:gd name="T63" fmla="*/ 54 h 60"/>
                  <a:gd name="T64" fmla="*/ 29 w 45"/>
                  <a:gd name="T65" fmla="*/ 58 h 60"/>
                  <a:gd name="T66" fmla="*/ 23 w 45"/>
                  <a:gd name="T67" fmla="*/ 59 h 60"/>
                  <a:gd name="T68" fmla="*/ 18 w 45"/>
                  <a:gd name="T69" fmla="*/ 58 h 60"/>
                  <a:gd name="T70" fmla="*/ 14 w 45"/>
                  <a:gd name="T71" fmla="*/ 54 h 60"/>
                  <a:gd name="T72" fmla="*/ 8 w 45"/>
                  <a:gd name="T73" fmla="*/ 43 h 60"/>
                  <a:gd name="T74" fmla="*/ 8 w 45"/>
                  <a:gd name="T75" fmla="*/ 42 h 60"/>
                  <a:gd name="T76" fmla="*/ 7 w 45"/>
                  <a:gd name="T77" fmla="*/ 42 h 60"/>
                  <a:gd name="T78" fmla="*/ 5 w 45"/>
                  <a:gd name="T79" fmla="*/ 38 h 60"/>
                  <a:gd name="T80" fmla="*/ 5 w 45"/>
                  <a:gd name="T81" fmla="*/ 35 h 60"/>
                  <a:gd name="T82" fmla="*/ 8 w 45"/>
                  <a:gd name="T83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" h="60">
                    <a:moveTo>
                      <a:pt x="3" y="38"/>
                    </a:moveTo>
                    <a:cubicBezTo>
                      <a:pt x="3" y="40"/>
                      <a:pt x="5" y="43"/>
                      <a:pt x="7" y="43"/>
                    </a:cubicBezTo>
                    <a:cubicBezTo>
                      <a:pt x="9" y="53"/>
                      <a:pt x="16" y="60"/>
                      <a:pt x="23" y="60"/>
                    </a:cubicBezTo>
                    <a:cubicBezTo>
                      <a:pt x="31" y="60"/>
                      <a:pt x="38" y="5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43"/>
                      <a:pt x="44" y="41"/>
                      <a:pt x="44" y="38"/>
                    </a:cubicBezTo>
                    <a:cubicBezTo>
                      <a:pt x="44" y="35"/>
                      <a:pt x="43" y="33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45" y="18"/>
                      <a:pt x="36" y="13"/>
                    </a:cubicBezTo>
                    <a:cubicBezTo>
                      <a:pt x="35" y="0"/>
                      <a:pt x="12" y="10"/>
                      <a:pt x="12" y="10"/>
                    </a:cubicBezTo>
                    <a:cubicBezTo>
                      <a:pt x="0" y="17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4"/>
                      <a:pt x="3" y="36"/>
                      <a:pt x="3" y="38"/>
                    </a:cubicBezTo>
                    <a:close/>
                    <a:moveTo>
                      <a:pt x="8" y="34"/>
                    </a:move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1" y="23"/>
                      <a:pt x="11" y="23"/>
                    </a:cubicBezTo>
                    <a:cubicBezTo>
                      <a:pt x="21" y="24"/>
                      <a:pt x="29" y="19"/>
                      <a:pt x="29" y="19"/>
                    </a:cubicBezTo>
                    <a:cubicBezTo>
                      <a:pt x="36" y="13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2" y="35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43" y="40"/>
                      <a:pt x="42" y="41"/>
                    </a:cubicBezTo>
                    <a:cubicBezTo>
                      <a:pt x="41" y="41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7"/>
                      <a:pt x="36" y="51"/>
                      <a:pt x="33" y="54"/>
                    </a:cubicBezTo>
                    <a:cubicBezTo>
                      <a:pt x="32" y="56"/>
                      <a:pt x="30" y="57"/>
                      <a:pt x="29" y="58"/>
                    </a:cubicBezTo>
                    <a:cubicBezTo>
                      <a:pt x="27" y="58"/>
                      <a:pt x="25" y="59"/>
                      <a:pt x="23" y="59"/>
                    </a:cubicBezTo>
                    <a:cubicBezTo>
                      <a:pt x="22" y="59"/>
                      <a:pt x="20" y="58"/>
                      <a:pt x="18" y="58"/>
                    </a:cubicBezTo>
                    <a:cubicBezTo>
                      <a:pt x="17" y="57"/>
                      <a:pt x="15" y="56"/>
                      <a:pt x="14" y="54"/>
                    </a:cubicBezTo>
                    <a:cubicBezTo>
                      <a:pt x="11" y="51"/>
                      <a:pt x="9" y="47"/>
                      <a:pt x="8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5" y="40"/>
                      <a:pt x="5" y="38"/>
                    </a:cubicBezTo>
                    <a:cubicBezTo>
                      <a:pt x="5" y="37"/>
                      <a:pt x="5" y="35"/>
                      <a:pt x="5" y="35"/>
                    </a:cubicBezTo>
                    <a:cubicBezTo>
                      <a:pt x="6" y="34"/>
                      <a:pt x="7" y="34"/>
                      <a:pt x="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itchFamily="2" charset="-122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5156624" y="5134662"/>
            <a:ext cx="571870" cy="574400"/>
            <a:chOff x="10596810" y="-683024"/>
            <a:chExt cx="626458" cy="629230"/>
          </a:xfrm>
        </p:grpSpPr>
        <p:sp>
          <p:nvSpPr>
            <p:cNvPr id="109" name="Oval 4"/>
            <p:cNvSpPr/>
            <p:nvPr/>
          </p:nvSpPr>
          <p:spPr>
            <a:xfrm>
              <a:off x="10596810" y="-683024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9"/>
            <p:cNvSpPr>
              <a:spLocks noEditPoints="1"/>
            </p:cNvSpPr>
            <p:nvPr/>
          </p:nvSpPr>
          <p:spPr bwMode="auto">
            <a:xfrm rot="19469485">
              <a:off x="10713085" y="-577124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宋体" pitchFamily="2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339959" y="5134662"/>
            <a:ext cx="571870" cy="574400"/>
            <a:chOff x="10596810" y="503370"/>
            <a:chExt cx="626458" cy="629230"/>
          </a:xfrm>
        </p:grpSpPr>
        <p:sp>
          <p:nvSpPr>
            <p:cNvPr id="112" name="Oval 4"/>
            <p:cNvSpPr/>
            <p:nvPr/>
          </p:nvSpPr>
          <p:spPr>
            <a:xfrm>
              <a:off x="10596810" y="503370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45"/>
            <p:cNvSpPr>
              <a:spLocks noEditPoints="1"/>
            </p:cNvSpPr>
            <p:nvPr/>
          </p:nvSpPr>
          <p:spPr bwMode="auto">
            <a:xfrm>
              <a:off x="10817663" y="652160"/>
              <a:ext cx="219899" cy="331652"/>
            </a:xfrm>
            <a:custGeom>
              <a:avLst/>
              <a:gdLst>
                <a:gd name="T0" fmla="*/ 92 w 122"/>
                <a:gd name="T1" fmla="*/ 98 h 184"/>
                <a:gd name="T2" fmla="*/ 80 w 122"/>
                <a:gd name="T3" fmla="*/ 55 h 184"/>
                <a:gd name="T4" fmla="*/ 111 w 122"/>
                <a:gd name="T5" fmla="*/ 73 h 184"/>
                <a:gd name="T6" fmla="*/ 122 w 122"/>
                <a:gd name="T7" fmla="*/ 117 h 184"/>
                <a:gd name="T8" fmla="*/ 92 w 122"/>
                <a:gd name="T9" fmla="*/ 98 h 184"/>
                <a:gd name="T10" fmla="*/ 31 w 122"/>
                <a:gd name="T11" fmla="*/ 36 h 184"/>
                <a:gd name="T12" fmla="*/ 18 w 122"/>
                <a:gd name="T13" fmla="*/ 0 h 184"/>
                <a:gd name="T14" fmla="*/ 80 w 122"/>
                <a:gd name="T15" fmla="*/ 0 h 184"/>
                <a:gd name="T16" fmla="*/ 67 w 122"/>
                <a:gd name="T17" fmla="*/ 36 h 184"/>
                <a:gd name="T18" fmla="*/ 31 w 122"/>
                <a:gd name="T19" fmla="*/ 36 h 184"/>
                <a:gd name="T20" fmla="*/ 67 w 122"/>
                <a:gd name="T21" fmla="*/ 43 h 184"/>
                <a:gd name="T22" fmla="*/ 89 w 122"/>
                <a:gd name="T23" fmla="*/ 112 h 184"/>
                <a:gd name="T24" fmla="*/ 90 w 122"/>
                <a:gd name="T25" fmla="*/ 112 h 184"/>
                <a:gd name="T26" fmla="*/ 89 w 122"/>
                <a:gd name="T27" fmla="*/ 113 h 184"/>
                <a:gd name="T28" fmla="*/ 98 w 122"/>
                <a:gd name="T29" fmla="*/ 141 h 184"/>
                <a:gd name="T30" fmla="*/ 49 w 122"/>
                <a:gd name="T31" fmla="*/ 184 h 184"/>
                <a:gd name="T32" fmla="*/ 0 w 122"/>
                <a:gd name="T33" fmla="*/ 141 h 184"/>
                <a:gd name="T34" fmla="*/ 31 w 122"/>
                <a:gd name="T35" fmla="*/ 43 h 184"/>
                <a:gd name="T36" fmla="*/ 67 w 122"/>
                <a:gd name="T37" fmla="*/ 43 h 184"/>
                <a:gd name="T38" fmla="*/ 55 w 122"/>
                <a:gd name="T39" fmla="*/ 55 h 184"/>
                <a:gd name="T40" fmla="*/ 43 w 122"/>
                <a:gd name="T41" fmla="*/ 55 h 184"/>
                <a:gd name="T42" fmla="*/ 35 w 122"/>
                <a:gd name="T43" fmla="*/ 81 h 184"/>
                <a:gd name="T44" fmla="*/ 56 w 122"/>
                <a:gd name="T45" fmla="*/ 60 h 184"/>
                <a:gd name="T46" fmla="*/ 55 w 122"/>
                <a:gd name="T47" fmla="*/ 55 h 184"/>
                <a:gd name="T48" fmla="*/ 49 w 122"/>
                <a:gd name="T49" fmla="*/ 166 h 184"/>
                <a:gd name="T50" fmla="*/ 80 w 122"/>
                <a:gd name="T51" fmla="*/ 135 h 184"/>
                <a:gd name="T52" fmla="*/ 77 w 122"/>
                <a:gd name="T53" fmla="*/ 125 h 184"/>
                <a:gd name="T54" fmla="*/ 43 w 122"/>
                <a:gd name="T55" fmla="*/ 160 h 184"/>
                <a:gd name="T56" fmla="*/ 49 w 122"/>
                <a:gd name="T57" fmla="*/ 166 h 184"/>
                <a:gd name="T58" fmla="*/ 33 w 122"/>
                <a:gd name="T59" fmla="*/ 149 h 184"/>
                <a:gd name="T60" fmla="*/ 72 w 122"/>
                <a:gd name="T61" fmla="*/ 110 h 184"/>
                <a:gd name="T62" fmla="*/ 68 w 122"/>
                <a:gd name="T63" fmla="*/ 98 h 184"/>
                <a:gd name="T64" fmla="*/ 25 w 122"/>
                <a:gd name="T65" fmla="*/ 141 h 184"/>
                <a:gd name="T66" fmla="*/ 33 w 122"/>
                <a:gd name="T67" fmla="*/ 149 h 184"/>
                <a:gd name="T68" fmla="*/ 21 w 122"/>
                <a:gd name="T69" fmla="*/ 128 h 184"/>
                <a:gd name="T70" fmla="*/ 64 w 122"/>
                <a:gd name="T71" fmla="*/ 84 h 184"/>
                <a:gd name="T72" fmla="*/ 61 w 122"/>
                <a:gd name="T73" fmla="*/ 73 h 184"/>
                <a:gd name="T74" fmla="*/ 27 w 122"/>
                <a:gd name="T75" fmla="*/ 106 h 184"/>
                <a:gd name="T76" fmla="*/ 21 w 122"/>
                <a:gd name="T7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itchFamily="2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7523295" y="5134662"/>
            <a:ext cx="571870" cy="574400"/>
            <a:chOff x="10596810" y="1655498"/>
            <a:chExt cx="626458" cy="629230"/>
          </a:xfrm>
        </p:grpSpPr>
        <p:sp>
          <p:nvSpPr>
            <p:cNvPr id="115" name="Oval 4"/>
            <p:cNvSpPr/>
            <p:nvPr/>
          </p:nvSpPr>
          <p:spPr>
            <a:xfrm>
              <a:off x="10596810" y="1655498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206"/>
            <p:cNvSpPr>
              <a:spLocks noChangeAspect="1" noEditPoints="1"/>
            </p:cNvSpPr>
            <p:nvPr/>
          </p:nvSpPr>
          <p:spPr bwMode="auto">
            <a:xfrm>
              <a:off x="10795680" y="1793062"/>
              <a:ext cx="263864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36" y="968376"/>
            <a:ext cx="4643477" cy="43513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32" y="983412"/>
            <a:ext cx="4718724" cy="43562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01013" y="5886450"/>
            <a:ext cx="2443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Ptr=0.00025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24163" y="5881688"/>
            <a:ext cx="2443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Ptr=0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0" y="0"/>
          <a:ext cx="7272338" cy="3636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15024" y="4250315"/>
            <a:ext cx="4287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D(Ptr) = -2138.7Ptr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+1.6708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0.00028]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5307805" y="3021805"/>
          <a:ext cx="6884195" cy="3836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Fractal geometry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05" y="3346279"/>
            <a:ext cx="3238524" cy="3095648"/>
          </a:xfr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78" y="1306819"/>
            <a:ext cx="4714909" cy="29718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9" y="4702171"/>
            <a:ext cx="5410240" cy="15097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776" y="1079484"/>
            <a:ext cx="5565004" cy="21455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" y="1693851"/>
            <a:ext cx="5964874" cy="409258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53" y="1750211"/>
            <a:ext cx="5340881" cy="40933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Grain boundary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623" y="1711325"/>
            <a:ext cx="3680168" cy="4351338"/>
          </a:xfrm>
        </p:spPr>
      </p:pic>
      <p:sp>
        <p:nvSpPr>
          <p:cNvPr id="7" name="文本框 6"/>
          <p:cNvSpPr txBox="1"/>
          <p:nvPr/>
        </p:nvSpPr>
        <p:spPr>
          <a:xfrm>
            <a:off x="791170" y="1674316"/>
            <a:ext cx="662404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Grain Boundaries – the boundary separating two small grains or crystals having different crystallographic orientation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8300" y="4024610"/>
            <a:ext cx="60971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the boundary region, there is some atomic mismatch in a transition from the crystalline orientation of one grain to that of an adjacent one.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Dislocation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53" y="1647030"/>
            <a:ext cx="3657403" cy="43513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4" y="3433750"/>
            <a:ext cx="4329144" cy="31766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5452" y="1488578"/>
            <a:ext cx="60971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nature of a dislocation (i.e., edge, screw, or mixed) is defined by the relative orientations of dislocation line and Burgers vector.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defects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34" y="2251061"/>
            <a:ext cx="7982008" cy="4114830"/>
          </a:xfrm>
        </p:spPr>
      </p:pic>
      <p:sp>
        <p:nvSpPr>
          <p:cNvPr id="7" name="文本框 6"/>
          <p:cNvSpPr txBox="1"/>
          <p:nvPr/>
        </p:nvSpPr>
        <p:spPr>
          <a:xfrm>
            <a:off x="876895" y="1644134"/>
            <a:ext cx="60971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Vacancy – atom is missing in a lattice site 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6883" y="3044308"/>
            <a:ext cx="60971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Interstitial defect – insert an atom not in a lattice site 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5104" y="4515922"/>
            <a:ext cx="6293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Substitutional impurity atom (larger or smaller)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155575" y="151765"/>
            <a:ext cx="3583305" cy="4183380"/>
            <a:chOff x="10537" y="825"/>
            <a:chExt cx="7769" cy="9149"/>
          </a:xfrm>
        </p:grpSpPr>
        <p:sp>
          <p:nvSpPr>
            <p:cNvPr id="89" name="ïšľîḍe"/>
            <p:cNvSpPr/>
            <p:nvPr/>
          </p:nvSpPr>
          <p:spPr bwMode="auto">
            <a:xfrm>
              <a:off x="11843" y="1514"/>
              <a:ext cx="422" cy="422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0" name="iṣľïḓé"/>
            <p:cNvSpPr/>
            <p:nvPr/>
          </p:nvSpPr>
          <p:spPr bwMode="auto">
            <a:xfrm>
              <a:off x="14250" y="825"/>
              <a:ext cx="612" cy="6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4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1" name="îśľïḓé"/>
            <p:cNvSpPr/>
            <p:nvPr/>
          </p:nvSpPr>
          <p:spPr bwMode="auto">
            <a:xfrm>
              <a:off x="13391" y="2039"/>
              <a:ext cx="350" cy="34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2" name="ïṡļïḑè"/>
            <p:cNvSpPr/>
            <p:nvPr/>
          </p:nvSpPr>
          <p:spPr bwMode="auto">
            <a:xfrm>
              <a:off x="16312" y="1725"/>
              <a:ext cx="345" cy="345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3" name="işḻídê"/>
            <p:cNvSpPr/>
            <p:nvPr/>
          </p:nvSpPr>
          <p:spPr bwMode="auto">
            <a:xfrm>
              <a:off x="16122" y="3042"/>
              <a:ext cx="345" cy="345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4" name="îşļîḓe"/>
            <p:cNvSpPr/>
            <p:nvPr/>
          </p:nvSpPr>
          <p:spPr bwMode="auto">
            <a:xfrm>
              <a:off x="17376" y="4471"/>
              <a:ext cx="345" cy="34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5" name="ïṧľiďe"/>
            <p:cNvSpPr/>
            <p:nvPr/>
          </p:nvSpPr>
          <p:spPr bwMode="auto">
            <a:xfrm>
              <a:off x="15926" y="4471"/>
              <a:ext cx="345" cy="34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6" name="í$1ïḋé"/>
            <p:cNvSpPr/>
            <p:nvPr/>
          </p:nvSpPr>
          <p:spPr bwMode="auto">
            <a:xfrm>
              <a:off x="11699" y="4487"/>
              <a:ext cx="345" cy="345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7" name="iṧ1iďe"/>
            <p:cNvSpPr/>
            <p:nvPr/>
          </p:nvSpPr>
          <p:spPr bwMode="auto">
            <a:xfrm>
              <a:off x="12789" y="4368"/>
              <a:ext cx="345" cy="345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8" name="íşliḍè"/>
            <p:cNvSpPr/>
            <p:nvPr/>
          </p:nvSpPr>
          <p:spPr bwMode="auto">
            <a:xfrm>
              <a:off x="14641" y="5639"/>
              <a:ext cx="566" cy="566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99" name="íŝļíḍê"/>
            <p:cNvSpPr/>
            <p:nvPr/>
          </p:nvSpPr>
          <p:spPr bwMode="auto">
            <a:xfrm>
              <a:off x="16404" y="5793"/>
              <a:ext cx="345" cy="3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0" name="ïSļídê"/>
            <p:cNvSpPr/>
            <p:nvPr/>
          </p:nvSpPr>
          <p:spPr bwMode="auto">
            <a:xfrm>
              <a:off x="17402" y="6281"/>
              <a:ext cx="247" cy="252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1" name="iṧľíḑè"/>
            <p:cNvSpPr/>
            <p:nvPr/>
          </p:nvSpPr>
          <p:spPr bwMode="auto">
            <a:xfrm>
              <a:off x="10923" y="5700"/>
              <a:ext cx="345" cy="34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4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2" name="íṩḷíḍe"/>
            <p:cNvSpPr/>
            <p:nvPr/>
          </p:nvSpPr>
          <p:spPr bwMode="auto">
            <a:xfrm>
              <a:off x="11956" y="6914"/>
              <a:ext cx="478" cy="47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3" name="ïś1íḋé"/>
            <p:cNvSpPr/>
            <p:nvPr/>
          </p:nvSpPr>
          <p:spPr bwMode="auto">
            <a:xfrm>
              <a:off x="13442" y="6914"/>
              <a:ext cx="478" cy="47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4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4" name="ïṣľïḓe"/>
            <p:cNvSpPr/>
            <p:nvPr/>
          </p:nvSpPr>
          <p:spPr bwMode="auto">
            <a:xfrm>
              <a:off x="12836" y="5459"/>
              <a:ext cx="555" cy="555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5" name="îšḷiďe"/>
            <p:cNvSpPr/>
            <p:nvPr/>
          </p:nvSpPr>
          <p:spPr bwMode="auto">
            <a:xfrm>
              <a:off x="17124" y="8256"/>
              <a:ext cx="252" cy="252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6" name="ïŝḷiďe"/>
            <p:cNvSpPr/>
            <p:nvPr/>
          </p:nvSpPr>
          <p:spPr bwMode="auto">
            <a:xfrm>
              <a:off x="14641" y="7017"/>
              <a:ext cx="252" cy="252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7" name="îSlïďe"/>
            <p:cNvSpPr/>
            <p:nvPr/>
          </p:nvSpPr>
          <p:spPr bwMode="auto">
            <a:xfrm>
              <a:off x="15762" y="6940"/>
              <a:ext cx="406" cy="406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8" name="îSlíḍe"/>
            <p:cNvSpPr/>
            <p:nvPr/>
          </p:nvSpPr>
          <p:spPr bwMode="auto">
            <a:xfrm>
              <a:off x="15972" y="8184"/>
              <a:ext cx="406" cy="411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09" name="ïṩḷïḑè"/>
            <p:cNvSpPr/>
            <p:nvPr/>
          </p:nvSpPr>
          <p:spPr bwMode="auto">
            <a:xfrm>
              <a:off x="14358" y="8333"/>
              <a:ext cx="504" cy="504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0" name="î$1iḓê"/>
            <p:cNvSpPr/>
            <p:nvPr/>
          </p:nvSpPr>
          <p:spPr bwMode="auto">
            <a:xfrm>
              <a:off x="17273" y="7228"/>
              <a:ext cx="391" cy="396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1" name="îSļîḋé"/>
            <p:cNvSpPr/>
            <p:nvPr/>
          </p:nvSpPr>
          <p:spPr bwMode="auto">
            <a:xfrm>
              <a:off x="13196" y="8184"/>
              <a:ext cx="370" cy="37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2" name="íŝľïḓè"/>
            <p:cNvSpPr/>
            <p:nvPr/>
          </p:nvSpPr>
          <p:spPr bwMode="auto">
            <a:xfrm>
              <a:off x="15474" y="9583"/>
              <a:ext cx="365" cy="365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3" name="íşḷíḋé"/>
            <p:cNvSpPr/>
            <p:nvPr/>
          </p:nvSpPr>
          <p:spPr bwMode="auto">
            <a:xfrm>
              <a:off x="12265" y="8462"/>
              <a:ext cx="319" cy="319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4" name="ïśľïḍè"/>
            <p:cNvSpPr/>
            <p:nvPr/>
          </p:nvSpPr>
          <p:spPr bwMode="auto">
            <a:xfrm>
              <a:off x="13196" y="9629"/>
              <a:ext cx="324" cy="319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5" name="íSlíḓé"/>
            <p:cNvSpPr/>
            <p:nvPr/>
          </p:nvSpPr>
          <p:spPr bwMode="auto">
            <a:xfrm>
              <a:off x="14265" y="9629"/>
              <a:ext cx="319" cy="31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4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6" name="iṩlídê"/>
            <p:cNvSpPr/>
            <p:nvPr/>
          </p:nvSpPr>
          <p:spPr bwMode="auto">
            <a:xfrm>
              <a:off x="17962" y="5834"/>
              <a:ext cx="345" cy="345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7" name="ísḷîďé"/>
            <p:cNvSpPr/>
            <p:nvPr/>
          </p:nvSpPr>
          <p:spPr bwMode="auto">
            <a:xfrm>
              <a:off x="17181" y="3170"/>
              <a:ext cx="468" cy="468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4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8" name="îšļíḍé"/>
            <p:cNvSpPr/>
            <p:nvPr/>
          </p:nvSpPr>
          <p:spPr bwMode="auto">
            <a:xfrm>
              <a:off x="14594" y="2563"/>
              <a:ext cx="658" cy="658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19" name="î$ḻíḋè"/>
            <p:cNvSpPr/>
            <p:nvPr/>
          </p:nvSpPr>
          <p:spPr bwMode="auto">
            <a:xfrm>
              <a:off x="12368" y="3057"/>
              <a:ext cx="658" cy="658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20" name="íšļidè"/>
            <p:cNvSpPr/>
            <p:nvPr/>
          </p:nvSpPr>
          <p:spPr bwMode="auto">
            <a:xfrm>
              <a:off x="10537" y="3499"/>
              <a:ext cx="478" cy="478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21" name="íS1îďè"/>
            <p:cNvSpPr/>
            <p:nvPr/>
          </p:nvSpPr>
          <p:spPr bwMode="auto">
            <a:xfrm>
              <a:off x="14018" y="3998"/>
              <a:ext cx="663" cy="658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4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22" name="ïşḻïďe"/>
            <p:cNvSpPr/>
            <p:nvPr/>
          </p:nvSpPr>
          <p:spPr bwMode="auto">
            <a:xfrm>
              <a:off x="12188" y="9604"/>
              <a:ext cx="365" cy="37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/>
            </a:p>
          </p:txBody>
        </p:sp>
      </p:grpSp>
      <p:sp>
        <p:nvSpPr>
          <p:cNvPr id="16" name="矩形 15"/>
          <p:cNvSpPr/>
          <p:nvPr/>
        </p:nvSpPr>
        <p:spPr>
          <a:xfrm>
            <a:off x="7238221" y="2983055"/>
            <a:ext cx="1854835" cy="58356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Analysis</a:t>
            </a:r>
            <a:endParaRPr lang="en-US" altLang="zh-CN" sz="3200" b="1" dirty="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38856" y="2105485"/>
            <a:ext cx="2711450" cy="58356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Methodology</a:t>
            </a:r>
            <a:endParaRPr lang="en-US" altLang="zh-CN" sz="3200" b="1" dirty="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01391" y="1147270"/>
            <a:ext cx="2553335" cy="58356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endParaRPr lang="en-US" altLang="zh-CN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238875" y="1172210"/>
            <a:ext cx="533400" cy="533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/>
              <a:t>1</a:t>
            </a:r>
            <a:endParaRPr lang="en-US" altLang="zh-CN" sz="3200"/>
          </a:p>
        </p:txBody>
      </p:sp>
      <p:sp>
        <p:nvSpPr>
          <p:cNvPr id="20" name="椭圆 19"/>
          <p:cNvSpPr/>
          <p:nvPr/>
        </p:nvSpPr>
        <p:spPr>
          <a:xfrm>
            <a:off x="6238875" y="2105660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/>
              <a:t>2</a:t>
            </a:r>
            <a:endParaRPr lang="en-US" altLang="zh-CN" sz="3200"/>
          </a:p>
        </p:txBody>
      </p:sp>
      <p:sp>
        <p:nvSpPr>
          <p:cNvPr id="21" name="椭圆 20"/>
          <p:cNvSpPr/>
          <p:nvPr/>
        </p:nvSpPr>
        <p:spPr>
          <a:xfrm>
            <a:off x="6238875" y="3983990"/>
            <a:ext cx="533400" cy="533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/>
              <a:t>4</a:t>
            </a:r>
            <a:endParaRPr lang="en-US" altLang="zh-CN" sz="3200"/>
          </a:p>
        </p:txBody>
      </p:sp>
      <p:sp>
        <p:nvSpPr>
          <p:cNvPr id="22" name="椭圆 21"/>
          <p:cNvSpPr/>
          <p:nvPr/>
        </p:nvSpPr>
        <p:spPr>
          <a:xfrm>
            <a:off x="6238875" y="3051175"/>
            <a:ext cx="533400" cy="533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/>
              <a:t>3</a:t>
            </a:r>
            <a:endParaRPr lang="en-US" altLang="zh-CN" sz="3200"/>
          </a:p>
        </p:txBody>
      </p:sp>
      <p:sp>
        <p:nvSpPr>
          <p:cNvPr id="2" name="文本框 1"/>
          <p:cNvSpPr txBox="1"/>
          <p:nvPr/>
        </p:nvSpPr>
        <p:spPr>
          <a:xfrm>
            <a:off x="7238365" y="3983990"/>
            <a:ext cx="16510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Results</a:t>
            </a:r>
            <a:endParaRPr lang="en-US" altLang="zh-CN" sz="3200" b="1" dirty="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38875" y="4881880"/>
            <a:ext cx="533400" cy="533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/>
              <a:t>5</a:t>
            </a:r>
            <a:endParaRPr lang="en-US" altLang="zh-CN" sz="3200"/>
          </a:p>
        </p:txBody>
      </p:sp>
      <p:sp>
        <p:nvSpPr>
          <p:cNvPr id="7" name="文本框 6"/>
          <p:cNvSpPr txBox="1"/>
          <p:nvPr/>
        </p:nvSpPr>
        <p:spPr>
          <a:xfrm>
            <a:off x="7201535" y="4881880"/>
            <a:ext cx="31337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sym typeface="+mn-ea"/>
              </a:rPr>
              <a:t>Conclusion</a:t>
            </a:r>
            <a:endParaRPr lang="en-US" sz="32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23" y="727364"/>
            <a:ext cx="5465631" cy="5172149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3" y="415636"/>
            <a:ext cx="6201072" cy="57773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108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87" name="îŝḻïḍê"/>
          <p:cNvSpPr/>
          <p:nvPr/>
        </p:nvSpPr>
        <p:spPr bwMode="auto">
          <a:xfrm>
            <a:off x="8630920" y="0"/>
            <a:ext cx="3450590" cy="4083050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anchor="ctr"/>
          <a:p>
            <a:pPr algn="ctr"/>
          </a:p>
        </p:txBody>
      </p:sp>
      <p:sp>
        <p:nvSpPr>
          <p:cNvPr id="4" name="椭圆 3"/>
          <p:cNvSpPr/>
          <p:nvPr/>
        </p:nvSpPr>
        <p:spPr>
          <a:xfrm>
            <a:off x="558800" y="502285"/>
            <a:ext cx="551180" cy="56070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/>
              <a:t>1</a:t>
            </a:r>
            <a:endParaRPr lang="en-US" altLang="zh-CN" sz="4000" b="1"/>
          </a:p>
        </p:txBody>
      </p:sp>
      <p:sp>
        <p:nvSpPr>
          <p:cNvPr id="18" name="矩形 17"/>
          <p:cNvSpPr/>
          <p:nvPr/>
        </p:nvSpPr>
        <p:spPr>
          <a:xfrm>
            <a:off x="1242060" y="502285"/>
            <a:ext cx="549402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endParaRPr lang="en-US" altLang="zh-CN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3615" y="2091055"/>
            <a:ext cx="46812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Diffusion Limited Aggregation.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A process to simulate the formation of snowflakes, corals and so on.</a:t>
            </a:r>
            <a:endParaRPr lang="en-US" altLang="zh-CN" sz="2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42380" y="1085850"/>
            <a:ext cx="4712970" cy="4978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8152765" y="-5080"/>
            <a:ext cx="6293485" cy="6715760"/>
            <a:chOff x="14102" y="1340"/>
            <a:chExt cx="7384" cy="7879"/>
          </a:xfrm>
        </p:grpSpPr>
        <p:sp>
          <p:nvSpPr>
            <p:cNvPr id="11" name="弧形 10"/>
            <p:cNvSpPr/>
            <p:nvPr/>
          </p:nvSpPr>
          <p:spPr>
            <a:xfrm rot="16200000">
              <a:off x="14387" y="1841"/>
              <a:ext cx="7120" cy="7078"/>
            </a:xfrm>
            <a:prstGeom prst="arc">
              <a:avLst>
                <a:gd name="adj1" fmla="val 10880038"/>
                <a:gd name="adj2" fmla="val 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ïşļîḓè"/>
            <p:cNvSpPr/>
            <p:nvPr/>
          </p:nvSpPr>
          <p:spPr>
            <a:xfrm flipH="1">
              <a:off x="17576" y="1340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8" name="ïŝlïdè"/>
            <p:cNvSpPr/>
            <p:nvPr/>
          </p:nvSpPr>
          <p:spPr>
            <a:xfrm flipH="1">
              <a:off x="15254" y="2228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9" name="i$1ídê"/>
            <p:cNvSpPr/>
            <p:nvPr/>
          </p:nvSpPr>
          <p:spPr>
            <a:xfrm flipH="1">
              <a:off x="14131" y="3924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0" name="îS1íḑé"/>
            <p:cNvSpPr/>
            <p:nvPr/>
          </p:nvSpPr>
          <p:spPr>
            <a:xfrm flipH="1">
              <a:off x="14102" y="5885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2" name="îṣlïḍê"/>
            <p:cNvSpPr/>
            <p:nvPr/>
          </p:nvSpPr>
          <p:spPr>
            <a:xfrm flipH="1">
              <a:off x="15470" y="7734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3" name="iṧḷiḍe"/>
            <p:cNvSpPr/>
            <p:nvPr/>
          </p:nvSpPr>
          <p:spPr>
            <a:xfrm flipH="1">
              <a:off x="17576" y="8461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9995" y="431800"/>
            <a:ext cx="10292080" cy="647700"/>
          </a:xfrm>
        </p:spPr>
        <p:txBody>
          <a:bodyPr/>
          <a:p>
            <a:r>
              <a:rPr lang="en-US" altLang="zh-CN" sz="3200">
                <a:solidFill>
                  <a:schemeClr val="bg2">
                    <a:lumMod val="50000"/>
                  </a:schemeClr>
                </a:solidFill>
                <a:latin typeface="+mn-lt"/>
                <a:cs typeface="+mn-lt"/>
              </a:rPr>
              <a:t>Methodolgy</a:t>
            </a:r>
            <a:endParaRPr lang="en-US" altLang="zh-CN" sz="3200">
              <a:solidFill>
                <a:schemeClr val="bg2">
                  <a:lumMod val="50000"/>
                </a:schemeClr>
              </a:solidFill>
              <a:latin typeface="+mn-lt"/>
              <a:cs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/>
              <a:t>Use Java to simulate the process.</a:t>
            </a:r>
            <a:endParaRPr lang="en-US" altLang="zh-CN" sz="2000"/>
          </a:p>
          <a:p>
            <a:r>
              <a:rPr lang="en-US" altLang="zh-CN" sz="2000"/>
              <a:t>Combine AggregationDynamic and Corr together.</a:t>
            </a:r>
            <a:endParaRPr lang="en-US" altLang="zh-CN" sz="2000"/>
          </a:p>
          <a:p>
            <a:endParaRPr lang="en-US" altLang="zh-CN" sz="2000"/>
          </a:p>
        </p:txBody>
      </p:sp>
      <p:sp>
        <p:nvSpPr>
          <p:cNvPr id="4" name="椭圆 3"/>
          <p:cNvSpPr/>
          <p:nvPr/>
        </p:nvSpPr>
        <p:spPr>
          <a:xfrm>
            <a:off x="558165" y="431800"/>
            <a:ext cx="551180" cy="56070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/>
              <a:t>2</a:t>
            </a:r>
            <a:endParaRPr lang="en-US" altLang="zh-CN" sz="40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14434"/>
          <a:stretch>
            <a:fillRect/>
          </a:stretch>
        </p:blipFill>
        <p:spPr>
          <a:xfrm>
            <a:off x="983615" y="2350135"/>
            <a:ext cx="6647815" cy="39871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AggregationDynamic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6620" y="1079500"/>
            <a:ext cx="4772025" cy="5041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45" y="1498600"/>
            <a:ext cx="5726430" cy="4622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Corr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64150" y="1285240"/>
            <a:ext cx="6167120" cy="5041265"/>
          </a:xfrm>
          <a:prstGeom prst="rect">
            <a:avLst/>
          </a:prstGeom>
        </p:spPr>
      </p:pic>
      <p:pic>
        <p:nvPicPr>
          <p:cNvPr id="11" name="图片 10" descr="CodeCogsEq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699895"/>
            <a:ext cx="2037715" cy="516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4098290"/>
            <a:ext cx="4013200" cy="2004060"/>
          </a:xfrm>
          <a:prstGeom prst="rect">
            <a:avLst/>
          </a:prstGeom>
        </p:spPr>
      </p:pic>
      <p:pic>
        <p:nvPicPr>
          <p:cNvPr id="15" name="图片 14" descr="CodeCogsEqn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2414905"/>
            <a:ext cx="4576445" cy="442595"/>
          </a:xfrm>
          <a:prstGeom prst="rect">
            <a:avLst/>
          </a:prstGeom>
        </p:spPr>
      </p:pic>
      <p:pic>
        <p:nvPicPr>
          <p:cNvPr id="16" name="图片 15" descr="CodeCogsEqn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3077210"/>
            <a:ext cx="1885950" cy="3949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39005" y="4808855"/>
            <a:ext cx="10547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endParaRPr lang="zh-CN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Plot</a:t>
            </a:r>
            <a:endParaRPr lang="en-US" altLang="zh-CN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Use R studio to plot the data in h.dat.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1030" y="2176145"/>
            <a:ext cx="6057900" cy="3990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1859280"/>
            <a:ext cx="10497185" cy="641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9925" y="2599690"/>
            <a:ext cx="48583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particles in the cluster: 20000;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hystogram bins: 200;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Rmin=2;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Rmax=202.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beta=0.60905474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b=1.6552349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D=1.60905474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9915066" y="656478"/>
            <a:ext cx="1473868" cy="14738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16642" y="977801"/>
            <a:ext cx="207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2020</a:t>
            </a:r>
            <a:endParaRPr lang="en-US" altLang="zh-CN" sz="4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98" name="TextBox 7"/>
          <p:cNvSpPr>
            <a:spLocks noChangeArrowheads="1"/>
          </p:cNvSpPr>
          <p:nvPr/>
        </p:nvSpPr>
        <p:spPr bwMode="auto">
          <a:xfrm>
            <a:off x="1716339" y="2667473"/>
            <a:ext cx="8758989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200" b="1" kern="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charset="-122"/>
              </a:rPr>
              <a:t>Analysis</a:t>
            </a:r>
            <a:endParaRPr lang="en-US" altLang="zh-CN" sz="5200" b="1" kern="0" spc="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2106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424815" y="356235"/>
            <a:ext cx="375094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endParaRPr lang="zh-CN" alt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152765" y="-5080"/>
            <a:ext cx="6293485" cy="6715760"/>
            <a:chOff x="14102" y="1340"/>
            <a:chExt cx="7384" cy="7879"/>
          </a:xfrm>
        </p:grpSpPr>
        <p:sp>
          <p:nvSpPr>
            <p:cNvPr id="11" name="弧形 10"/>
            <p:cNvSpPr/>
            <p:nvPr/>
          </p:nvSpPr>
          <p:spPr>
            <a:xfrm rot="16200000">
              <a:off x="14387" y="1841"/>
              <a:ext cx="7120" cy="7078"/>
            </a:xfrm>
            <a:prstGeom prst="arc">
              <a:avLst>
                <a:gd name="adj1" fmla="val 10880038"/>
                <a:gd name="adj2" fmla="val 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ïşļîḓè"/>
            <p:cNvSpPr/>
            <p:nvPr/>
          </p:nvSpPr>
          <p:spPr>
            <a:xfrm flipH="1">
              <a:off x="17576" y="1340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5" name="ïŝlïdè"/>
            <p:cNvSpPr/>
            <p:nvPr/>
          </p:nvSpPr>
          <p:spPr>
            <a:xfrm flipH="1">
              <a:off x="15254" y="2228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6" name="i$1ídê"/>
            <p:cNvSpPr/>
            <p:nvPr/>
          </p:nvSpPr>
          <p:spPr>
            <a:xfrm flipH="1">
              <a:off x="14131" y="3924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7" name="îS1íḑé"/>
            <p:cNvSpPr/>
            <p:nvPr/>
          </p:nvSpPr>
          <p:spPr>
            <a:xfrm flipH="1">
              <a:off x="14102" y="5885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8" name="îṣlïḍê"/>
            <p:cNvSpPr/>
            <p:nvPr/>
          </p:nvSpPr>
          <p:spPr>
            <a:xfrm flipH="1">
              <a:off x="15470" y="7734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9" name="iṧḷiḍe"/>
            <p:cNvSpPr/>
            <p:nvPr/>
          </p:nvSpPr>
          <p:spPr>
            <a:xfrm flipH="1">
              <a:off x="17576" y="8461"/>
              <a:ext cx="759" cy="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03705" y="571500"/>
            <a:ext cx="369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pTr = 0.00001</a:t>
            </a:r>
            <a:endParaRPr lang="en-US" altLang="zh-CN"/>
          </a:p>
        </p:txBody>
      </p:sp>
      <p:pic>
        <p:nvPicPr>
          <p:cNvPr id="12" name="图片 11" descr="屏幕快照 2020-10-28 下午2.59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6395" y="1398905"/>
            <a:ext cx="3831750" cy="2700000"/>
          </a:xfrm>
          <a:prstGeom prst="rect">
            <a:avLst/>
          </a:prstGeom>
        </p:spPr>
      </p:pic>
      <p:pic>
        <p:nvPicPr>
          <p:cNvPr id="13" name="图片 12" descr="屏幕快照 2020-10-28 下午3.15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15" y="1668780"/>
            <a:ext cx="4389552" cy="216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314565" y="571500"/>
            <a:ext cx="3208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pTr = 0.00005</a:t>
            </a:r>
            <a:endParaRPr lang="en-US" altLang="zh-CN"/>
          </a:p>
        </p:txBody>
      </p:sp>
      <p:pic>
        <p:nvPicPr>
          <p:cNvPr id="15" name="图片 14" descr="屏幕快照 2020-10-28 下午3.03.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30" y="4726940"/>
            <a:ext cx="4617551" cy="1080000"/>
          </a:xfrm>
          <a:prstGeom prst="rect">
            <a:avLst/>
          </a:prstGeom>
        </p:spPr>
      </p:pic>
      <p:pic>
        <p:nvPicPr>
          <p:cNvPr id="23" name="图片 22" descr="屏幕快照 2020-10-28 下午3.15.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170" y="4726940"/>
            <a:ext cx="4450000" cy="1080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UNIT_TABLE_BEAUTIFY" val="smartTable{915ed23a-155c-42b3-9f5e-2a0f117c00de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2267</Words>
  <Application>WPS 演示</Application>
  <PresentationFormat>宽屏</PresentationFormat>
  <Paragraphs>154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汉仪旗黑</vt:lpstr>
      <vt:lpstr>Agency FB</vt:lpstr>
      <vt:lpstr>苹方-简</vt:lpstr>
      <vt:lpstr>Times New Roman</vt:lpstr>
      <vt:lpstr>Calibri</vt:lpstr>
      <vt:lpstr>等线</vt:lpstr>
      <vt:lpstr>汉仪中等线KW</vt:lpstr>
      <vt:lpstr>宋体</vt:lpstr>
      <vt:lpstr>Arial Unicode MS</vt:lpstr>
      <vt:lpstr>Helvetica Neue</vt:lpstr>
      <vt:lpstr>汉仪书宋二KW</vt:lpstr>
      <vt:lpstr>Office 主题​​</vt:lpstr>
      <vt:lpstr>PowerPoint 演示文稿</vt:lpstr>
      <vt:lpstr>PowerPoint 演示文稿</vt:lpstr>
      <vt:lpstr>PowerPoint 演示文稿</vt:lpstr>
      <vt:lpstr>Methodolgy</vt:lpstr>
      <vt:lpstr>AggregationDynamic</vt:lpstr>
      <vt:lpstr>Corr</vt:lpstr>
      <vt:lpstr>Plot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Fractal geometry</vt:lpstr>
      <vt:lpstr>Fracture </vt:lpstr>
      <vt:lpstr>Grain boundary</vt:lpstr>
      <vt:lpstr>Dislocation</vt:lpstr>
      <vt:lpstr>Point defects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魏泽园</cp:lastModifiedBy>
  <cp:revision>42</cp:revision>
  <dcterms:created xsi:type="dcterms:W3CDTF">2022-11-09T12:59:05Z</dcterms:created>
  <dcterms:modified xsi:type="dcterms:W3CDTF">2022-11-09T12:59:05Z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3D8081C266D54155A38BA5A57C0794E5</vt:lpwstr>
  </property>
</Properties>
</file>